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4"/>
  </p:notesMasterIdLst>
  <p:sldIdLst>
    <p:sldId id="256" r:id="rId2"/>
    <p:sldId id="261" r:id="rId3"/>
    <p:sldId id="259" r:id="rId4"/>
    <p:sldId id="262" r:id="rId5"/>
    <p:sldId id="260" r:id="rId6"/>
    <p:sldId id="263" r:id="rId7"/>
    <p:sldId id="257" r:id="rId8"/>
    <p:sldId id="278" r:id="rId9"/>
    <p:sldId id="264" r:id="rId10"/>
    <p:sldId id="265" r:id="rId11"/>
    <p:sldId id="266" r:id="rId12"/>
    <p:sldId id="268" r:id="rId13"/>
    <p:sldId id="275" r:id="rId14"/>
    <p:sldId id="274" r:id="rId15"/>
    <p:sldId id="276" r:id="rId16"/>
    <p:sldId id="277" r:id="rId17"/>
    <p:sldId id="267" r:id="rId18"/>
    <p:sldId id="279" r:id="rId19"/>
    <p:sldId id="280" r:id="rId20"/>
    <p:sldId id="281" r:id="rId21"/>
    <p:sldId id="269" r:id="rId22"/>
    <p:sldId id="282" r:id="rId23"/>
    <p:sldId id="271" r:id="rId24"/>
    <p:sldId id="272" r:id="rId25"/>
    <p:sldId id="291" r:id="rId26"/>
    <p:sldId id="289" r:id="rId27"/>
    <p:sldId id="283" r:id="rId28"/>
    <p:sldId id="285" r:id="rId29"/>
    <p:sldId id="284" r:id="rId30"/>
    <p:sldId id="288" r:id="rId31"/>
    <p:sldId id="286" r:id="rId32"/>
    <p:sldId id="287" r:id="rId33"/>
    <p:sldId id="292" r:id="rId34"/>
    <p:sldId id="318" r:id="rId35"/>
    <p:sldId id="293" r:id="rId36"/>
    <p:sldId id="290" r:id="rId37"/>
    <p:sldId id="295" r:id="rId38"/>
    <p:sldId id="297" r:id="rId39"/>
    <p:sldId id="296" r:id="rId40"/>
    <p:sldId id="298" r:id="rId41"/>
    <p:sldId id="299" r:id="rId42"/>
    <p:sldId id="300" r:id="rId43"/>
    <p:sldId id="306" r:id="rId44"/>
    <p:sldId id="301" r:id="rId45"/>
    <p:sldId id="294" r:id="rId46"/>
    <p:sldId id="302" r:id="rId47"/>
    <p:sldId id="303" r:id="rId48"/>
    <p:sldId id="304" r:id="rId49"/>
    <p:sldId id="305" r:id="rId50"/>
    <p:sldId id="307" r:id="rId51"/>
    <p:sldId id="308" r:id="rId52"/>
    <p:sldId id="309" r:id="rId53"/>
    <p:sldId id="310" r:id="rId54"/>
    <p:sldId id="312" r:id="rId55"/>
    <p:sldId id="313" r:id="rId56"/>
    <p:sldId id="315" r:id="rId57"/>
    <p:sldId id="355" r:id="rId58"/>
    <p:sldId id="316" r:id="rId59"/>
    <p:sldId id="314" r:id="rId60"/>
    <p:sldId id="317" r:id="rId61"/>
    <p:sldId id="319" r:id="rId62"/>
    <p:sldId id="320" r:id="rId63"/>
    <p:sldId id="321" r:id="rId64"/>
    <p:sldId id="322" r:id="rId65"/>
    <p:sldId id="324" r:id="rId66"/>
    <p:sldId id="325" r:id="rId67"/>
    <p:sldId id="323" r:id="rId68"/>
    <p:sldId id="326" r:id="rId69"/>
    <p:sldId id="327" r:id="rId70"/>
    <p:sldId id="328" r:id="rId71"/>
    <p:sldId id="330" r:id="rId72"/>
    <p:sldId id="331" r:id="rId73"/>
    <p:sldId id="332" r:id="rId74"/>
    <p:sldId id="352" r:id="rId75"/>
    <p:sldId id="333" r:id="rId76"/>
    <p:sldId id="334" r:id="rId77"/>
    <p:sldId id="329" r:id="rId78"/>
    <p:sldId id="335" r:id="rId79"/>
    <p:sldId id="336" r:id="rId80"/>
    <p:sldId id="353" r:id="rId81"/>
    <p:sldId id="337" r:id="rId82"/>
    <p:sldId id="338" r:id="rId83"/>
    <p:sldId id="339" r:id="rId84"/>
    <p:sldId id="354" r:id="rId85"/>
    <p:sldId id="341" r:id="rId86"/>
    <p:sldId id="340" r:id="rId87"/>
    <p:sldId id="342" r:id="rId88"/>
    <p:sldId id="344" r:id="rId89"/>
    <p:sldId id="345" r:id="rId90"/>
    <p:sldId id="347" r:id="rId91"/>
    <p:sldId id="346" r:id="rId92"/>
    <p:sldId id="351" r:id="rId9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FF5050"/>
    <a:srgbClr val="BB00C0"/>
    <a:srgbClr val="0009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4" d="100"/>
          <a:sy n="64" d="100"/>
        </p:scale>
        <p:origin x="78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jpeg>
</file>

<file path=ppt/media/image25.png>
</file>

<file path=ppt/media/image26.png>
</file>

<file path=ppt/media/image27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B1F345-F6E6-4A80-A9DF-CEB9148DBC6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8835F5-69BB-459E-B7F0-FD970AE695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646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835F5-69BB-459E-B7F0-FD970AE695D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921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835F5-69BB-459E-B7F0-FD970AE695D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651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835F5-69BB-459E-B7F0-FD970AE695D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668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835F5-69BB-459E-B7F0-FD970AE695D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44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835F5-69BB-459E-B7F0-FD970AE695D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5546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835F5-69BB-459E-B7F0-FD970AE695D1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5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8835F5-69BB-459E-B7F0-FD970AE695D1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55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46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12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4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68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Open Nebraska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12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29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597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925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454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031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18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E94EE-8A94-4217-9295-BA16ABFBF5E9}" type="datetimeFigureOut">
              <a:rPr lang="en-US" smtClean="0"/>
              <a:t>2/20/2015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1C67B-1114-4819-B4C6-C47649CD9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879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civichacktalk" TargetMode="Externa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civichacktalk" TargetMode="Externa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civichacktalk" TargetMode="Externa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civichacktalk" TargetMode="Externa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hyperlink" Target="mailto:team@opennebraska.io" TargetMode="External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Franklin Gothic Demi Cond" panose="020B0706030402020204" pitchFamily="34" charset="0"/>
              </a:rPr>
              <a:t>Intro to Civic Hacking</a:t>
            </a:r>
            <a:endParaRPr lang="en-US" dirty="0">
              <a:latin typeface="Franklin Gothic Demi Cond" panose="020B07060304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Nate Benes (@</a:t>
            </a:r>
            <a:r>
              <a:rPr lang="en-US" dirty="0" err="1" smtClean="0"/>
              <a:t>prefork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3166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http://asicscrypt.com/wp-content/uploads/2014/07/hacke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177" y="2964"/>
            <a:ext cx="10291646" cy="6855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57168" y="6384324"/>
            <a:ext cx="6111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http://asicscrypt.com/wp-content/uploads/2014/07/hacker.jpg</a:t>
            </a:r>
          </a:p>
        </p:txBody>
      </p:sp>
    </p:spTree>
    <p:extLst>
      <p:ext uri="{BB962C8B-B14F-4D97-AF65-F5344CB8AC3E}">
        <p14:creationId xmlns:p14="http://schemas.microsoft.com/office/powerpoint/2010/main" val="331526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http://www.digitaltrends.com/wp-content/uploads/2013/12/hacke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351" y="0"/>
            <a:ext cx="10297298" cy="6864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65622" y="6268995"/>
            <a:ext cx="43188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http://www.digitaltrends.com/wp-content/uploads/2013/12/hacker.jpg</a:t>
            </a:r>
          </a:p>
        </p:txBody>
      </p:sp>
    </p:spTree>
    <p:extLst>
      <p:ext uri="{BB962C8B-B14F-4D97-AF65-F5344CB8AC3E}">
        <p14:creationId xmlns:p14="http://schemas.microsoft.com/office/powerpoint/2010/main" val="46396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965622" y="6268995"/>
            <a:ext cx="43188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http://www.digitaltrends.com/wp-content/uploads/2013/12/hacker.jpg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0779" y="169387"/>
            <a:ext cx="10210442" cy="636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9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Hacker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110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Hacker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6" name="Straight Arrow Connector 5"/>
          <p:cNvCxnSpPr>
            <a:stCxn id="7" idx="1"/>
          </p:cNvCxnSpPr>
          <p:nvPr/>
        </p:nvCxnSpPr>
        <p:spPr>
          <a:xfrm flipH="1">
            <a:off x="4282751" y="3900756"/>
            <a:ext cx="2306088" cy="20471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588839" y="3239036"/>
            <a:ext cx="38334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</a:rPr>
              <a:t>Not what you think it means</a:t>
            </a:r>
            <a:endParaRPr 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5530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Franklin Gothic Demi Cond" panose="020B0706030402020204" pitchFamily="34" charset="0"/>
              </a:rPr>
              <a:t>Civic Hackers</a:t>
            </a:r>
            <a:endParaRPr lang="en-US" dirty="0"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308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Franklin Gothic Demi Cond" panose="020B0706030402020204" pitchFamily="34" charset="0"/>
              </a:rPr>
              <a:t>Civic Hackers</a:t>
            </a:r>
            <a:endParaRPr lang="en-US" dirty="0"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4" descr="http://dribbble.s3.amazonaws.com/users/134451/screenshots/848976/dribbble_flag_tag_1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109" y="0"/>
            <a:ext cx="5263891" cy="394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308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41788" y="1681747"/>
            <a:ext cx="10515600" cy="2852737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“…people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working together quickly and creatively to make their cities better for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everyone…”</a:t>
            </a:r>
            <a:endParaRPr lang="en-US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242397" y="5719664"/>
            <a:ext cx="10114383" cy="687226"/>
          </a:xfrm>
        </p:spPr>
        <p:txBody>
          <a:bodyPr/>
          <a:lstStyle/>
          <a:p>
            <a:pPr algn="ctr"/>
            <a:r>
              <a:rPr lang="en-US" dirty="0" smtClean="0"/>
              <a:t>codeforamerica.org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45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Franklin Gothic Demi Cond" panose="020B0706030402020204" pitchFamily="34" charset="0"/>
              </a:rPr>
              <a:t>Civic Hackers</a:t>
            </a:r>
            <a:endParaRPr lang="en-US" dirty="0"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Programmers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6" name="Picture 4" descr="http://dribbble.s3.amazonaws.com/users/134451/screenshots/848976/dribbble_flag_tag_1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109" y="0"/>
            <a:ext cx="5263891" cy="394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684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Franklin Gothic Demi Cond" panose="020B0706030402020204" pitchFamily="34" charset="0"/>
              </a:rPr>
              <a:t>Civic Hackers</a:t>
            </a:r>
            <a:endParaRPr lang="en-US" dirty="0"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Programmers, librarians, analysts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6" name="Picture 4" descr="http://dribbble.s3.amazonaws.com/users/134451/screenshots/848976/dribbble_flag_tag_1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109" y="0"/>
            <a:ext cx="5263891" cy="394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965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Franklin Gothic Demi Cond" panose="020B0706030402020204" pitchFamily="34" charset="0"/>
              </a:rPr>
              <a:t>I’m going to make you do stuff</a:t>
            </a:r>
            <a:endParaRPr lang="en-US" dirty="0">
              <a:latin typeface="Franklin Gothic Demi Cond" panose="020B07060304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did you bring a laptop?</a:t>
            </a:r>
          </a:p>
        </p:txBody>
      </p:sp>
    </p:spTree>
    <p:extLst>
      <p:ext uri="{BB962C8B-B14F-4D97-AF65-F5344CB8AC3E}">
        <p14:creationId xmlns:p14="http://schemas.microsoft.com/office/powerpoint/2010/main" val="166562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Franklin Gothic Demi Cond" panose="020B0706030402020204" pitchFamily="34" charset="0"/>
              </a:rPr>
              <a:t>Civic Hackers</a:t>
            </a:r>
            <a:endParaRPr lang="en-US" dirty="0"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70C0"/>
                </a:solidFill>
              </a:rPr>
              <a:t>Programmers, librarians, analysts, farmers, artists, policy makers, carpenters, students, teachers, clerks, engineers…</a:t>
            </a:r>
            <a:endParaRPr lang="en-US" b="1" dirty="0">
              <a:solidFill>
                <a:srgbClr val="0070C0"/>
              </a:solidFill>
            </a:endParaRPr>
          </a:p>
        </p:txBody>
      </p:sp>
      <p:pic>
        <p:nvPicPr>
          <p:cNvPr id="6" name="Picture 4" descr="http://dribbble.s3.amazonaws.com/users/134451/screenshots/848976/dribbble_flag_tag_1x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8109" y="0"/>
            <a:ext cx="5263891" cy="394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92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https://pbs.twimg.com/profile_banners/1591654597/1401659921/1500x5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11650"/>
            <a:ext cx="12192000" cy="4055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605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rmAutofit/>
          </a:bodyPr>
          <a:lstStyle/>
          <a:p>
            <a:pPr algn="ctr"/>
            <a:r>
              <a:rPr lang="en-US" sz="9600" b="1" dirty="0" smtClean="0">
                <a:solidFill>
                  <a:schemeClr val="accent2"/>
                </a:solidFill>
                <a:latin typeface="Franklin Gothic Demi Cond" panose="020B0706030402020204" pitchFamily="34" charset="0"/>
              </a:rPr>
              <a:t>Why not you?</a:t>
            </a:r>
            <a:endParaRPr lang="en-US" sz="9600" b="1" dirty="0">
              <a:solidFill>
                <a:schemeClr val="accent2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2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96748" y="5966409"/>
            <a:ext cx="20702986" cy="5616434"/>
          </a:xfrm>
        </p:spPr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http://codeforamerica.org/media/images/logos/CfA_logo_l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498" y="462653"/>
            <a:ext cx="6837719" cy="2742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DOBT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6839" y="1024132"/>
            <a:ext cx="1619250" cy="161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http://sunlightfoundation.com/static/img/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304" y="4114795"/>
            <a:ext cx="4275617" cy="127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87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355" y="1187268"/>
            <a:ext cx="7332306" cy="373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40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itstream Vera Sans Mono" panose="020B0609030804020204" pitchFamily="49" charset="0"/>
                <a:cs typeface="Aharoni" panose="02010803020104030203" pitchFamily="2" charset="-79"/>
              </a:rPr>
              <a:t>Where are we going?</a:t>
            </a:r>
            <a:endParaRPr lang="en-US" dirty="0">
              <a:latin typeface="Bitstream Vera Sans Mono" panose="020B0609030804020204" pitchFamily="49" charset="0"/>
              <a:cs typeface="Aharoni" panose="02010803020104030203" pitchFamily="2" charset="-79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 smtClean="0"/>
              <a:t>What is civic hacking?</a:t>
            </a:r>
          </a:p>
          <a:p>
            <a:r>
              <a:rPr lang="en-US" dirty="0" smtClean="0"/>
              <a:t>Why would I want to do it?</a:t>
            </a:r>
          </a:p>
          <a:p>
            <a:r>
              <a:rPr lang="en-US" dirty="0" smtClean="0"/>
              <a:t>How do I get started?</a:t>
            </a:r>
            <a:endParaRPr lang="en-US" dirty="0"/>
          </a:p>
        </p:txBody>
      </p:sp>
      <p:pic>
        <p:nvPicPr>
          <p:cNvPr id="1026" name="Picture 2" descr="http://www.john3thirty.net/wp-content/uploads/2014/04/confusing-road-sig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947" y="1690688"/>
            <a:ext cx="3146853" cy="4723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8200" y="6057984"/>
            <a:ext cx="47195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http://www.john3thirty.net/wp-content/uploads/2014/04/confusing-road-sign.jpg</a:t>
            </a:r>
          </a:p>
        </p:txBody>
      </p:sp>
    </p:spTree>
    <p:extLst>
      <p:ext uri="{BB962C8B-B14F-4D97-AF65-F5344CB8AC3E}">
        <p14:creationId xmlns:p14="http://schemas.microsoft.com/office/powerpoint/2010/main" val="40197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rmAutofit/>
          </a:bodyPr>
          <a:lstStyle/>
          <a:p>
            <a:pPr algn="ctr"/>
            <a:r>
              <a:rPr lang="en-US" sz="96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Civic apps</a:t>
            </a:r>
            <a:endParaRPr lang="en-US" sz="96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19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97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4095"/>
          <a:stretch/>
        </p:blipFill>
        <p:spPr>
          <a:xfrm>
            <a:off x="625150" y="0"/>
            <a:ext cx="10870165" cy="737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0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450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84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/>
            </a:r>
            <a:br>
              <a:rPr lang="en-US" dirty="0" smtClean="0">
                <a:hlinkClick r:id="rId2"/>
              </a:rPr>
            </a:b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://bit.ly/civichacktalk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0005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840" y="0"/>
            <a:ext cx="97439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321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7910"/>
            <a:ext cx="12192000" cy="817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037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029" y="-2048"/>
            <a:ext cx="10133043" cy="688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652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itstream Vera Sans Mono" panose="020B0609030804020204" pitchFamily="49" charset="0"/>
                <a:cs typeface="Aharoni" panose="02010803020104030203" pitchFamily="2" charset="-79"/>
              </a:rPr>
              <a:t>Where are we going?</a:t>
            </a:r>
            <a:endParaRPr lang="en-US" dirty="0">
              <a:latin typeface="Bitstream Vera Sans Mono" panose="020B0609030804020204" pitchFamily="49" charset="0"/>
              <a:cs typeface="Aharoni" panose="02010803020104030203" pitchFamily="2" charset="-79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 smtClean="0"/>
              <a:t>What is civic hacking?</a:t>
            </a:r>
          </a:p>
          <a:p>
            <a:r>
              <a:rPr lang="en-US" strike="sngStrike" dirty="0" smtClean="0"/>
              <a:t>Why would I want to do it?</a:t>
            </a:r>
          </a:p>
          <a:p>
            <a:r>
              <a:rPr lang="en-US" dirty="0" smtClean="0"/>
              <a:t>How do I get started?</a:t>
            </a:r>
            <a:endParaRPr lang="en-US" dirty="0"/>
          </a:p>
        </p:txBody>
      </p:sp>
      <p:pic>
        <p:nvPicPr>
          <p:cNvPr id="1026" name="Picture 2" descr="http://www.john3thirty.net/wp-content/uploads/2014/04/confusing-road-sig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947" y="1690688"/>
            <a:ext cx="3146853" cy="4723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8200" y="6057984"/>
            <a:ext cx="47195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http://www.john3thirty.net/wp-content/uploads/2014/04/confusing-road-sign.jpg</a:t>
            </a:r>
          </a:p>
        </p:txBody>
      </p:sp>
    </p:spTree>
    <p:extLst>
      <p:ext uri="{BB962C8B-B14F-4D97-AF65-F5344CB8AC3E}">
        <p14:creationId xmlns:p14="http://schemas.microsoft.com/office/powerpoint/2010/main" val="322915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itstream Vera Sans Mono" panose="020B0609030804020204" pitchFamily="49" charset="0"/>
                <a:cs typeface="Aharoni" panose="02010803020104030203" pitchFamily="2" charset="-79"/>
              </a:rPr>
              <a:t>Where are we going?</a:t>
            </a:r>
            <a:endParaRPr lang="en-US" dirty="0">
              <a:latin typeface="Bitstream Vera Sans Mono" panose="020B0609030804020204" pitchFamily="49" charset="0"/>
              <a:cs typeface="Aharoni" panose="02010803020104030203" pitchFamily="2" charset="-79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 smtClean="0"/>
              <a:t>What is civic hacking?</a:t>
            </a:r>
          </a:p>
          <a:p>
            <a:r>
              <a:rPr lang="en-US" strike="sngStrike" dirty="0" smtClean="0"/>
              <a:t>Why would I want to do it?</a:t>
            </a:r>
          </a:p>
          <a:p>
            <a:r>
              <a:rPr lang="en-US" dirty="0" smtClean="0"/>
              <a:t>How do I get started?</a:t>
            </a:r>
          </a:p>
          <a:p>
            <a:pPr lvl="1"/>
            <a:r>
              <a:rPr lang="en-US" dirty="0"/>
              <a:t>Prerequisites</a:t>
            </a:r>
          </a:p>
        </p:txBody>
      </p:sp>
      <p:pic>
        <p:nvPicPr>
          <p:cNvPr id="1026" name="Picture 2" descr="http://www.john3thirty.net/wp-content/uploads/2014/04/confusing-road-sig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947" y="1690688"/>
            <a:ext cx="3146853" cy="4723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8200" y="6057984"/>
            <a:ext cx="47195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http://www.john3thirty.net/wp-content/uploads/2014/04/confusing-road-sign.jpg</a:t>
            </a:r>
          </a:p>
        </p:txBody>
      </p:sp>
    </p:spTree>
    <p:extLst>
      <p:ext uri="{BB962C8B-B14F-4D97-AF65-F5344CB8AC3E}">
        <p14:creationId xmlns:p14="http://schemas.microsoft.com/office/powerpoint/2010/main" val="119988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://upload.wikimedia.org/wikipedia/commons/c/cc/Open_Data_sticker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506" y="-9282"/>
            <a:ext cx="9156376" cy="686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64538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rmAutofit/>
          </a:bodyPr>
          <a:lstStyle/>
          <a:p>
            <a:pPr algn="ctr"/>
            <a:r>
              <a:rPr lang="en-US" sz="96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Public records</a:t>
            </a:r>
            <a:endParaRPr lang="en-US" sz="96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12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5 U.S.C. § 552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93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Freedom of Information Act</a:t>
            </a:r>
            <a:endParaRPr lang="en-US" sz="72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(</a:t>
            </a:r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FOIA)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82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>
                    <a:lumMod val="95000"/>
                  </a:schemeClr>
                </a:solidFill>
              </a:rPr>
              <a:t>FOIA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Enacted in 1966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Must submit in writing (email ok)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Media and academia exempt from fees, others can file waiver (need to prove request is in public interest)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Some exceptions (HR, National Security, Oil and Gas…)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Response within 20 days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Full text here: http://www.justice.gov/oip/foia_updates/Vol_XVII_4/page2.htm</a:t>
            </a:r>
          </a:p>
        </p:txBody>
      </p:sp>
    </p:spTree>
    <p:extLst>
      <p:ext uri="{BB962C8B-B14F-4D97-AF65-F5344CB8AC3E}">
        <p14:creationId xmlns:p14="http://schemas.microsoft.com/office/powerpoint/2010/main" val="1234963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/>
            </a:r>
            <a:br>
              <a:rPr lang="en-US" dirty="0" smtClean="0">
                <a:hlinkClick r:id="rId2"/>
              </a:rPr>
            </a:b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://bit.ly/civichacktalk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cxnSp>
        <p:nvCxnSpPr>
          <p:cNvPr id="7" name="Straight Arrow Connector 6"/>
          <p:cNvCxnSpPr>
            <a:stCxn id="2" idx="0"/>
          </p:cNvCxnSpPr>
          <p:nvPr/>
        </p:nvCxnSpPr>
        <p:spPr>
          <a:xfrm flipH="1">
            <a:off x="4579950" y="1709738"/>
            <a:ext cx="1463040" cy="192400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542059" y="978010"/>
            <a:ext cx="28673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</a:rPr>
              <a:t>Go here now</a:t>
            </a:r>
            <a:endParaRPr 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159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>
                    <a:lumMod val="95000"/>
                  </a:schemeClr>
                </a:solidFill>
              </a:rPr>
              <a:t>FOIA Request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This is a request under the Freedom of Information Act. I hereby request the following records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...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3325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FOIA Request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This is a request under the Freedom of Information Act. I hereby request the following records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...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 also request that, if appropriate, fees be waived as I believe this request is in the public interest. The requested documents will be used for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...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2885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FOIA Request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This is a request under the Freedom of Information Act. I hereby request the following records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...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 also request that, if appropriate, fees be waived as I believe this request is in the public interest. The requested documents will be used for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...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In the event that fees cannot be waived, I would be grateful if you would inform me of the total charges in advance of fulfilling my request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74412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http://www.risk-intelligence.co.uk/Risk/wp-content/uploads/2013/12/stacks-of-pap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3543" y="-3366"/>
            <a:ext cx="7010335" cy="6861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95533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FOIA Request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This is a request under the Freedom of Information Act. I hereby request the following records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...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 also request that, if appropriate, fees be waived as I believe this request is in the public interest. The requested documents will be used for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...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In the event that fees cannot be waived, I would be grateful if you would inform me of the total charges in advance of fulfilling my request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 would prefer the request filled electronically, by e-mail attachment if available or CD-ROM if not.</a:t>
            </a:r>
          </a:p>
        </p:txBody>
      </p:sp>
    </p:spTree>
    <p:extLst>
      <p:ext uri="{BB962C8B-B14F-4D97-AF65-F5344CB8AC3E}">
        <p14:creationId xmlns:p14="http://schemas.microsoft.com/office/powerpoint/2010/main" val="36864722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 descr="http://www.annarbor.com/assets_c/2010/03/google-classic-thumb-590x418-3267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019" y="541176"/>
            <a:ext cx="8008712" cy="5673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98595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Neb. Rev. Stat. §§ 84-712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937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Nebraska Public Records Law</a:t>
            </a:r>
            <a:endParaRPr lang="en-US" sz="72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80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>
                    <a:lumMod val="95000"/>
                  </a:schemeClr>
                </a:solidFill>
              </a:rPr>
              <a:t>Nebraska Public Records Law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Enacted in 1961 (!)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Not the same as FOIA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Must submit in writing (email ok)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Only obligated to provide data in “original form”.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Free to examine records in person, may charge to recoup the cost of copies, media, labor.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Response within 4 days (!)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Full text here: http://uniweb.legislature.ne.gov/laws/statutes.php?statute=84-712</a:t>
            </a:r>
          </a:p>
        </p:txBody>
      </p:sp>
    </p:spTree>
    <p:extLst>
      <p:ext uri="{BB962C8B-B14F-4D97-AF65-F5344CB8AC3E}">
        <p14:creationId xmlns:p14="http://schemas.microsoft.com/office/powerpoint/2010/main" val="828024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>
                    <a:lumMod val="95000"/>
                  </a:schemeClr>
                </a:solidFill>
              </a:rPr>
              <a:t>Nebraska Public Records Request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This is a request under the 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Nebraska Public Records Law.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 hereby request the following records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...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 also request that, if appropriate, fees be waived as I believe this request is in the public interest. The requested documents will be used for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...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In the event that fees cannot be waived, I would be grateful if you would inform me of the total charges in advance of fulfilling my request</a:t>
            </a:r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I would prefer the request filled electronically, by e-mail attachment if available or CD-ROM if not.</a:t>
            </a:r>
          </a:p>
        </p:txBody>
      </p:sp>
    </p:spTree>
    <p:extLst>
      <p:ext uri="{BB962C8B-B14F-4D97-AF65-F5344CB8AC3E}">
        <p14:creationId xmlns:p14="http://schemas.microsoft.com/office/powerpoint/2010/main" val="2937251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/>
            </a:r>
            <a:br>
              <a:rPr lang="en-US" dirty="0" smtClean="0">
                <a:hlinkClick r:id="rId2"/>
              </a:rPr>
            </a:b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://bit.ly/civichacktalk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cxnSp>
        <p:nvCxnSpPr>
          <p:cNvPr id="7" name="Straight Arrow Connector 6"/>
          <p:cNvCxnSpPr>
            <a:stCxn id="2" idx="0"/>
          </p:cNvCxnSpPr>
          <p:nvPr/>
        </p:nvCxnSpPr>
        <p:spPr>
          <a:xfrm flipH="1">
            <a:off x="4579950" y="1709738"/>
            <a:ext cx="1463040" cy="192400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6042990" y="386299"/>
            <a:ext cx="501156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AutoNum type="arabicParenR"/>
            </a:pPr>
            <a:r>
              <a:rPr lang="en-US" sz="4000" dirty="0" smtClean="0">
                <a:solidFill>
                  <a:srgbClr val="FF0000"/>
                </a:solidFill>
              </a:rPr>
              <a:t>Download the .zip</a:t>
            </a:r>
          </a:p>
          <a:p>
            <a:pPr marL="742950" indent="-742950">
              <a:buAutoNum type="arabicParenR"/>
            </a:pPr>
            <a:r>
              <a:rPr lang="en-US" sz="4000" dirty="0" smtClean="0">
                <a:solidFill>
                  <a:srgbClr val="FF0000"/>
                </a:solidFill>
              </a:rPr>
              <a:t>Sign up for </a:t>
            </a:r>
            <a:r>
              <a:rPr lang="en-US" sz="4000" dirty="0" err="1" smtClean="0">
                <a:solidFill>
                  <a:srgbClr val="FF0000"/>
                </a:solidFill>
              </a:rPr>
              <a:t>CartoDB</a:t>
            </a:r>
            <a:endParaRPr 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1322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Need help?</a:t>
            </a:r>
            <a:endParaRPr lang="en-US" sz="72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439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>
                    <a:lumMod val="95000"/>
                  </a:schemeClr>
                </a:solidFill>
              </a:rPr>
              <a:t>Other resources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Nebraska Secretary of State’s office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Your City/County Clerk’s office</a:t>
            </a:r>
          </a:p>
          <a:p>
            <a:r>
              <a:rPr lang="en-US" dirty="0" smtClean="0">
                <a:solidFill>
                  <a:schemeClr val="bg1">
                    <a:lumMod val="95000"/>
                  </a:schemeClr>
                </a:solidFill>
              </a:rPr>
              <a:t>Your local library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21243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://upload.wikimedia.org/wikipedia/commons/c/cc/Open_Data_sticker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506" y="-9282"/>
            <a:ext cx="9156376" cy="686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97311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Scraping data</a:t>
            </a:r>
            <a:endParaRPr lang="en-US" sz="72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317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853680" y="6147615"/>
            <a:ext cx="85779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http://www.radicalsocialentreps.org/wp-content/uploads/2012/04/rube-goldberg.jpg</a:t>
            </a:r>
          </a:p>
        </p:txBody>
      </p:sp>
      <p:pic>
        <p:nvPicPr>
          <p:cNvPr id="43010" name="Picture 2" descr="http://radicalsocialentreps.s3.amazonaws.com/2012/04/rube-goldber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680" y="-11174"/>
            <a:ext cx="8211718" cy="615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640721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2" descr="http://interweb.files.wordpress.com/2006/08/1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300" y="0"/>
            <a:ext cx="7112973" cy="6856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4215688" y="6488668"/>
            <a:ext cx="5133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http://interweb.files.wordpress.com/2006/08/19.jpg</a:t>
            </a:r>
          </a:p>
        </p:txBody>
      </p:sp>
    </p:spTree>
    <p:extLst>
      <p:ext uri="{BB962C8B-B14F-4D97-AF65-F5344CB8AC3E}">
        <p14:creationId xmlns:p14="http://schemas.microsoft.com/office/powerpoint/2010/main" val="289698130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 descr="http://upload.wikimedia.org/wikipedia/commons/thumb/b/b0/Copyright.svg/1024px-Copyright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1494" y="158621"/>
            <a:ext cx="6557282" cy="655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47081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>
                    <a:lumMod val="95000"/>
                  </a:schemeClr>
                </a:solidFill>
              </a:rPr>
              <a:t>Other resources</a:t>
            </a:r>
            <a:endParaRPr lang="en-US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solidFill>
                  <a:schemeClr val="bg1">
                    <a:lumMod val="95000"/>
                  </a:schemeClr>
                </a:solidFill>
              </a:rPr>
              <a:t>ScraperWiki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02663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3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Open access \</a:t>
            </a:r>
            <a:r>
              <a:rPr lang="en-US" sz="7200" b="1" dirty="0" err="1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neq</a:t>
            </a:r>
            <a:r>
              <a:rPr lang="en-US" sz="72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 Open data</a:t>
            </a:r>
            <a:endParaRPr lang="en-US" sz="72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1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2" descr="http://www.greatneck.k12.ny.us/gnps/sr/SIR/reading%20images/manner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6847" y="0"/>
            <a:ext cx="6842385" cy="6842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9612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/>
            </a:r>
            <a:br>
              <a:rPr lang="en-US" dirty="0" smtClean="0">
                <a:hlinkClick r:id="rId2"/>
              </a:rPr>
            </a:b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://bit.ly/civichacktalk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cxnSp>
        <p:nvCxnSpPr>
          <p:cNvPr id="7" name="Straight Arrow Connector 6"/>
          <p:cNvCxnSpPr>
            <a:stCxn id="8" idx="2"/>
          </p:cNvCxnSpPr>
          <p:nvPr/>
        </p:nvCxnSpPr>
        <p:spPr>
          <a:xfrm>
            <a:off x="3005042" y="1709738"/>
            <a:ext cx="1574908" cy="192400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831850" y="1001852"/>
            <a:ext cx="43463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F0000"/>
                </a:solidFill>
              </a:rPr>
              <a:t>Keep this link handy</a:t>
            </a:r>
            <a:endParaRPr 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196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4095"/>
          <a:stretch/>
        </p:blipFill>
        <p:spPr>
          <a:xfrm>
            <a:off x="625150" y="0"/>
            <a:ext cx="10870165" cy="737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95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itstream Vera Sans Mono" panose="020B0609030804020204" pitchFamily="49" charset="0"/>
                <a:cs typeface="Aharoni" panose="02010803020104030203" pitchFamily="2" charset="-79"/>
              </a:rPr>
              <a:t>Where are we going?</a:t>
            </a:r>
            <a:endParaRPr lang="en-US" dirty="0">
              <a:latin typeface="Bitstream Vera Sans Mono" panose="020B0609030804020204" pitchFamily="49" charset="0"/>
              <a:cs typeface="Aharoni" panose="02010803020104030203" pitchFamily="2" charset="-79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 smtClean="0"/>
              <a:t>What is civic hacking?</a:t>
            </a:r>
          </a:p>
          <a:p>
            <a:r>
              <a:rPr lang="en-US" strike="sngStrike" dirty="0" smtClean="0"/>
              <a:t>Why would I want to do it?</a:t>
            </a:r>
          </a:p>
          <a:p>
            <a:r>
              <a:rPr lang="en-US" dirty="0" smtClean="0"/>
              <a:t>How do I get started?</a:t>
            </a:r>
          </a:p>
          <a:p>
            <a:pPr lvl="1"/>
            <a:r>
              <a:rPr lang="en-US" strike="sngStrike" dirty="0" smtClean="0"/>
              <a:t>Prerequisites</a:t>
            </a:r>
          </a:p>
          <a:p>
            <a:pPr lvl="1"/>
            <a:r>
              <a:rPr lang="en-US" dirty="0" smtClean="0"/>
              <a:t>Find a problem to solve</a:t>
            </a:r>
            <a:endParaRPr lang="en-US" dirty="0"/>
          </a:p>
        </p:txBody>
      </p:sp>
      <p:pic>
        <p:nvPicPr>
          <p:cNvPr id="1026" name="Picture 2" descr="http://www.john3thirty.net/wp-content/uploads/2014/04/confusing-road-sig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947" y="1690688"/>
            <a:ext cx="3146853" cy="4723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8200" y="6057984"/>
            <a:ext cx="47195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http://www.john3thirty.net/wp-content/uploads/2014/04/confusing-road-sign.jpg</a:t>
            </a:r>
          </a:p>
        </p:txBody>
      </p:sp>
    </p:spTree>
    <p:extLst>
      <p:ext uri="{BB962C8B-B14F-4D97-AF65-F5344CB8AC3E}">
        <p14:creationId xmlns:p14="http://schemas.microsoft.com/office/powerpoint/2010/main" val="1828866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72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Problem</a:t>
            </a:r>
            <a:endParaRPr lang="en-US" sz="72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#1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6531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How do I pick the </a:t>
            </a:r>
            <a:r>
              <a:rPr lang="en-US" sz="54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most effective senator </a:t>
            </a:r>
            <a:r>
              <a:rPr lang="en-US" sz="54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in the Nebraska Legislature?</a:t>
            </a:r>
            <a:endParaRPr lang="en-US" sz="54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16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Audience Participation</a:t>
            </a:r>
            <a:endParaRPr lang="en-US" sz="54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87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That wasn’t fun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428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94675" y="1709738"/>
            <a:ext cx="11332564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How do you feel about PDFs?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7930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How do I pick the most effective senator in the Nebraska Legislature?</a:t>
            </a:r>
            <a:endParaRPr lang="en-US" sz="54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Take #2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91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54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Audience Participation</a:t>
            </a:r>
            <a:endParaRPr lang="en-US" sz="54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12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That was way easier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479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itstream Vera Sans Mono" panose="020B0609030804020204" pitchFamily="49" charset="0"/>
                <a:cs typeface="Aharoni" panose="02010803020104030203" pitchFamily="2" charset="-79"/>
              </a:rPr>
              <a:t>Where are we going?</a:t>
            </a:r>
            <a:endParaRPr lang="en-US" dirty="0">
              <a:latin typeface="Bitstream Vera Sans Mono" panose="020B0609030804020204" pitchFamily="49" charset="0"/>
              <a:cs typeface="Aharoni" panose="02010803020104030203" pitchFamily="2" charset="-79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civic hacking?</a:t>
            </a:r>
          </a:p>
          <a:p>
            <a:r>
              <a:rPr lang="en-US" dirty="0" smtClean="0"/>
              <a:t>Why would I want to do it?</a:t>
            </a:r>
          </a:p>
          <a:p>
            <a:r>
              <a:rPr lang="en-US" dirty="0" smtClean="0"/>
              <a:t>How do I get started</a:t>
            </a:r>
            <a:r>
              <a:rPr lang="en-US" dirty="0" smtClean="0"/>
              <a:t>?</a:t>
            </a:r>
          </a:p>
          <a:p>
            <a:r>
              <a:rPr lang="en-US" dirty="0" smtClean="0"/>
              <a:t>Make stuff.</a:t>
            </a:r>
            <a:endParaRPr lang="en-US" dirty="0"/>
          </a:p>
        </p:txBody>
      </p:sp>
      <p:pic>
        <p:nvPicPr>
          <p:cNvPr id="1026" name="Picture 2" descr="http://www.john3thirty.net/wp-content/uploads/2014/04/confusing-road-sig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947" y="1690688"/>
            <a:ext cx="3146853" cy="4723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8200" y="6057984"/>
            <a:ext cx="47195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http://www.john3thirty.net/wp-content/uploads/2014/04/confusing-road-sign.jpg</a:t>
            </a:r>
          </a:p>
        </p:txBody>
      </p:sp>
    </p:spTree>
    <p:extLst>
      <p:ext uri="{BB962C8B-B14F-4D97-AF65-F5344CB8AC3E}">
        <p14:creationId xmlns:p14="http://schemas.microsoft.com/office/powerpoint/2010/main" val="427452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That was way easier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Hypothesis: Tabular data is much nicer to work with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827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What else could you learn from this information?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762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Problem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#3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815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When is Facebook coming to Nebraska?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90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Audience Participation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934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Was that easier?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459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Was that easier?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Revised hypothesis: </a:t>
            </a:r>
            <a:r>
              <a:rPr lang="en-US" sz="3200" u="sng" dirty="0" smtClean="0">
                <a:solidFill>
                  <a:schemeClr val="bg1">
                    <a:lumMod val="95000"/>
                  </a:schemeClr>
                </a:solidFill>
              </a:rPr>
              <a:t>simple data</a:t>
            </a:r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 is nicer to work with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654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Simpleopendata.com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43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Problem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#4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876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Where can I park my car?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090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Hacker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88378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Audience Participation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885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err="1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Geodata</a:t>
            </a:r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 can be fun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522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Gotchas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858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Projections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01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Projections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a.k.a. WHO PUT THE E-CREAMERY BUILDING IN AFRICA?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92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Projections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WGS-84 or go home</a:t>
            </a:r>
          </a:p>
          <a:p>
            <a:pPr algn="ctr"/>
            <a:r>
              <a:rPr lang="en-US" sz="3200" i="1" dirty="0" smtClean="0">
                <a:solidFill>
                  <a:schemeClr val="bg1">
                    <a:lumMod val="95000"/>
                  </a:schemeClr>
                </a:solidFill>
              </a:rPr>
              <a:t>(also called SRID:4326)</a:t>
            </a:r>
            <a:endParaRPr lang="en-US" sz="3200" i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2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2226" name="Picture 2" descr="http://urbannapping.files.wordpress.com/2013/10/null-islan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188" y="531391"/>
            <a:ext cx="7280923" cy="543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7008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6802" name="Picture 2" descr="https://camo.githubusercontent.com/51e01775031eadc572ff685204f5bbb12f0abbe5/687474703a2f2f662e636c2e6c792f6974656d732f32633168305130733337336c33533237333531622f53637265656e25323053686f74253230323031322d30332d32362532306174253230392e33392e3538253230504d2e706e6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837" y="-194"/>
            <a:ext cx="9398972" cy="6820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919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Questions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</a:rPr>
              <a:t>Nate Benes (@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</a:rPr>
              <a:t>prefork</a:t>
            </a:r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  <a:p>
            <a:pPr algn="ctr"/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  <a:hlinkClick r:id="rId2"/>
              </a:rPr>
              <a:t>team@opennebraska.io</a:t>
            </a:r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007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Challenges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16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://www.chiangraitimes.com/wp-content/uploads/2014/05/Computer-hacker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42768" y="6384324"/>
            <a:ext cx="8120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http://www.chiangraitimes.com/wp-content/uploads/2014/05/Computer-hacker.jpg</a:t>
            </a:r>
          </a:p>
        </p:txBody>
      </p:sp>
    </p:spTree>
    <p:extLst>
      <p:ext uri="{BB962C8B-B14F-4D97-AF65-F5344CB8AC3E}">
        <p14:creationId xmlns:p14="http://schemas.microsoft.com/office/powerpoint/2010/main" val="3966318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itstream Vera Sans Mono" panose="020B0609030804020204" pitchFamily="49" charset="0"/>
                <a:cs typeface="Aharoni" panose="02010803020104030203" pitchFamily="2" charset="-79"/>
              </a:rPr>
              <a:t>Where are we going?</a:t>
            </a:r>
            <a:endParaRPr lang="en-US" dirty="0">
              <a:latin typeface="Bitstream Vera Sans Mono" panose="020B0609030804020204" pitchFamily="49" charset="0"/>
              <a:cs typeface="Aharoni" panose="02010803020104030203" pitchFamily="2" charset="-79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 smtClean="0"/>
              <a:t>What is civic hacking?</a:t>
            </a:r>
          </a:p>
          <a:p>
            <a:r>
              <a:rPr lang="en-US" strike="sngStrike" dirty="0" smtClean="0"/>
              <a:t>Why would I want to do it?</a:t>
            </a:r>
          </a:p>
          <a:p>
            <a:r>
              <a:rPr lang="en-US" strike="sngStrike" dirty="0" smtClean="0"/>
              <a:t>How do I get started?</a:t>
            </a:r>
            <a:endParaRPr lang="en-US" strike="sngStrike" dirty="0"/>
          </a:p>
        </p:txBody>
      </p:sp>
      <p:pic>
        <p:nvPicPr>
          <p:cNvPr id="1026" name="Picture 2" descr="http://www.john3thirty.net/wp-content/uploads/2014/04/confusing-road-sig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947" y="1690688"/>
            <a:ext cx="3146853" cy="4723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38200" y="6057984"/>
            <a:ext cx="47195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http://www.john3thirty.net/wp-content/uploads/2014/04/confusing-road-sign.jpg</a:t>
            </a:r>
          </a:p>
        </p:txBody>
      </p:sp>
    </p:spTree>
    <p:extLst>
      <p:ext uri="{BB962C8B-B14F-4D97-AF65-F5344CB8AC3E}">
        <p14:creationId xmlns:p14="http://schemas.microsoft.com/office/powerpoint/2010/main" val="3457697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Get Involved</a:t>
            </a:r>
            <a:endParaRPr lang="en-US" sz="8000" b="1" dirty="0">
              <a:solidFill>
                <a:schemeClr val="bg1">
                  <a:lumMod val="95000"/>
                </a:schemeClr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15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37111"/>
          </a:xfrm>
        </p:spPr>
        <p:txBody>
          <a:bodyPr>
            <a:noAutofit/>
          </a:bodyPr>
          <a:lstStyle/>
          <a:p>
            <a:pPr algn="ctr"/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/>
            </a:r>
            <a:b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</a:br>
            <a:r>
              <a:rPr lang="en-US" sz="8000" b="1" dirty="0" smtClean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>Questions?</a:t>
            </a:r>
            <a:r>
              <a:rPr lang="en-US" sz="8000" b="1" dirty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  <a:t/>
            </a:r>
            <a:br>
              <a:rPr lang="en-US" sz="8000" b="1" dirty="0">
                <a:solidFill>
                  <a:schemeClr val="bg1">
                    <a:lumMod val="95000"/>
                  </a:schemeClr>
                </a:solidFill>
                <a:latin typeface="Franklin Gothic Demi Cond" panose="020B0706030402020204" pitchFamily="34" charset="0"/>
              </a:rPr>
            </a:br>
            <a:endParaRPr lang="en-US" sz="4000" b="1" dirty="0">
              <a:solidFill>
                <a:schemeClr val="accent2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en-US" sz="3200" dirty="0" smtClean="0">
                <a:solidFill>
                  <a:srgbClr val="95B3D7"/>
                </a:solidFill>
                <a:latin typeface="Helvetica"/>
                <a:cs typeface="Helvetica"/>
              </a:rPr>
              <a:t>@</a:t>
            </a:r>
            <a:r>
              <a:rPr lang="en-US" sz="3200" dirty="0" err="1" smtClean="0">
                <a:solidFill>
                  <a:srgbClr val="95B3D7"/>
                </a:solidFill>
                <a:latin typeface="Helvetica"/>
                <a:cs typeface="Helvetica"/>
              </a:rPr>
              <a:t>prefork</a:t>
            </a:r>
            <a:endParaRPr lang="en-US" sz="3200" dirty="0">
              <a:solidFill>
                <a:srgbClr val="95B3D7"/>
              </a:solidFill>
              <a:latin typeface="Helvetica"/>
              <a:cs typeface="Helvetica"/>
            </a:endParaRPr>
          </a:p>
          <a:p>
            <a:pPr algn="ctr"/>
            <a:r>
              <a:rPr lang="en-US" sz="3200" dirty="0" smtClean="0">
                <a:solidFill>
                  <a:srgbClr val="95B3D7"/>
                </a:solidFill>
                <a:latin typeface="Helvetica"/>
                <a:cs typeface="Helvetica"/>
              </a:rPr>
              <a:t>opennebraska.io</a:t>
            </a:r>
            <a:endParaRPr lang="en-US" sz="3200" dirty="0">
              <a:solidFill>
                <a:srgbClr val="95B3D7"/>
              </a:solidFill>
              <a:latin typeface="Helvetica"/>
              <a:cs typeface="Helvetica"/>
            </a:endParaRPr>
          </a:p>
          <a:p>
            <a:pPr algn="ctr"/>
            <a:r>
              <a:rPr lang="en-US" sz="3200" dirty="0" smtClean="0">
                <a:solidFill>
                  <a:srgbClr val="95B3D7"/>
                </a:solidFill>
                <a:latin typeface="Helvetica"/>
                <a:cs typeface="Helvetica"/>
              </a:rPr>
              <a:t>team@opennebraska.io</a:t>
            </a:r>
            <a:endParaRPr lang="en-US" sz="3200" dirty="0">
              <a:solidFill>
                <a:srgbClr val="95B3D7"/>
              </a:solidFill>
              <a:latin typeface="Helvetica"/>
              <a:cs typeface="Helvetica"/>
            </a:endParaRPr>
          </a:p>
          <a:p>
            <a:pPr algn="ctr"/>
            <a:endParaRPr 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810" y="471610"/>
            <a:ext cx="2689679" cy="136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75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979</Words>
  <Application>Microsoft Office PowerPoint</Application>
  <PresentationFormat>Widescreen</PresentationFormat>
  <Paragraphs>166</Paragraphs>
  <Slides>92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92</vt:i4>
      </vt:variant>
    </vt:vector>
  </HeadingPairs>
  <TitlesOfParts>
    <vt:vector size="101" baseType="lpstr">
      <vt:lpstr>Aharoni</vt:lpstr>
      <vt:lpstr>Arial</vt:lpstr>
      <vt:lpstr>Bitstream Vera Sans Mono</vt:lpstr>
      <vt:lpstr>Calibri</vt:lpstr>
      <vt:lpstr>Calibri Light</vt:lpstr>
      <vt:lpstr>Courier New</vt:lpstr>
      <vt:lpstr>Franklin Gothic Demi Cond</vt:lpstr>
      <vt:lpstr>Helvetica</vt:lpstr>
      <vt:lpstr>Office Theme</vt:lpstr>
      <vt:lpstr>Intro to Civic Hacking</vt:lpstr>
      <vt:lpstr>I’m going to make you do stuff</vt:lpstr>
      <vt:lpstr> http://bit.ly/civichacktalk</vt:lpstr>
      <vt:lpstr> http://bit.ly/civichacktalk</vt:lpstr>
      <vt:lpstr> http://bit.ly/civichacktalk</vt:lpstr>
      <vt:lpstr> http://bit.ly/civichacktalk</vt:lpstr>
      <vt:lpstr>Where are we going?</vt:lpstr>
      <vt:lpstr>Hacker</vt:lpstr>
      <vt:lpstr>PowerPoint Presentation</vt:lpstr>
      <vt:lpstr>PowerPoint Presentation</vt:lpstr>
      <vt:lpstr>PowerPoint Presentation</vt:lpstr>
      <vt:lpstr>PowerPoint Presentation</vt:lpstr>
      <vt:lpstr>Hacker</vt:lpstr>
      <vt:lpstr>Hacker</vt:lpstr>
      <vt:lpstr>Civic Hackers</vt:lpstr>
      <vt:lpstr>Civic Hackers</vt:lpstr>
      <vt:lpstr>“…people working together quickly and creatively to make their cities better for everyone…”</vt:lpstr>
      <vt:lpstr>Civic Hackers</vt:lpstr>
      <vt:lpstr>Civic Hackers</vt:lpstr>
      <vt:lpstr>Civic Hackers</vt:lpstr>
      <vt:lpstr>PowerPoint Presentation</vt:lpstr>
      <vt:lpstr>Why not you?</vt:lpstr>
      <vt:lpstr>PowerPoint Presentation</vt:lpstr>
      <vt:lpstr>PowerPoint Presentation</vt:lpstr>
      <vt:lpstr>Where are we going?</vt:lpstr>
      <vt:lpstr>Civic apps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Where are we going?</vt:lpstr>
      <vt:lpstr>Where are we going?</vt:lpstr>
      <vt:lpstr>PowerPoint Presentation</vt:lpstr>
      <vt:lpstr>Public records</vt:lpstr>
      <vt:lpstr>5 U.S.C. § 552</vt:lpstr>
      <vt:lpstr>Freedom of Information Act</vt:lpstr>
      <vt:lpstr>FOIA</vt:lpstr>
      <vt:lpstr>FOIA Request</vt:lpstr>
      <vt:lpstr>FOIA Request</vt:lpstr>
      <vt:lpstr>FOIA Request</vt:lpstr>
      <vt:lpstr>PowerPoint Presentation</vt:lpstr>
      <vt:lpstr>FOIA Request</vt:lpstr>
      <vt:lpstr>PowerPoint Presentation</vt:lpstr>
      <vt:lpstr>Neb. Rev. Stat. §§ 84-712</vt:lpstr>
      <vt:lpstr>Nebraska Public Records Law</vt:lpstr>
      <vt:lpstr>Nebraska Public Records Law</vt:lpstr>
      <vt:lpstr>Nebraska Public Records Request</vt:lpstr>
      <vt:lpstr>Need help?</vt:lpstr>
      <vt:lpstr>Other resources</vt:lpstr>
      <vt:lpstr>PowerPoint Presentation</vt:lpstr>
      <vt:lpstr>Scraping data</vt:lpstr>
      <vt:lpstr>PowerPoint Presentation</vt:lpstr>
      <vt:lpstr>PowerPoint Presentation</vt:lpstr>
      <vt:lpstr>PowerPoint Presentation</vt:lpstr>
      <vt:lpstr>Other resources</vt:lpstr>
      <vt:lpstr>Open access \neq Open data</vt:lpstr>
      <vt:lpstr>PowerPoint Presentation</vt:lpstr>
      <vt:lpstr>PowerPoint Presentation</vt:lpstr>
      <vt:lpstr>Where are we going?</vt:lpstr>
      <vt:lpstr>Problem</vt:lpstr>
      <vt:lpstr>How do I pick the most effective senator in the Nebraska Legislature?</vt:lpstr>
      <vt:lpstr>Audience Participation</vt:lpstr>
      <vt:lpstr>That wasn’t fun</vt:lpstr>
      <vt:lpstr>How do you feel about PDFs?</vt:lpstr>
      <vt:lpstr>How do I pick the most effective senator in the Nebraska Legislature?</vt:lpstr>
      <vt:lpstr>Audience Participation</vt:lpstr>
      <vt:lpstr>That was way easier</vt:lpstr>
      <vt:lpstr>That was way easier</vt:lpstr>
      <vt:lpstr>What else could you learn from this information?</vt:lpstr>
      <vt:lpstr>Problem</vt:lpstr>
      <vt:lpstr>When is Facebook coming to Nebraska?</vt:lpstr>
      <vt:lpstr>Audience Participation</vt:lpstr>
      <vt:lpstr>Was that easier?</vt:lpstr>
      <vt:lpstr>Was that easier?</vt:lpstr>
      <vt:lpstr>Simpleopendata.com</vt:lpstr>
      <vt:lpstr>Problem</vt:lpstr>
      <vt:lpstr>Where can I park my car?</vt:lpstr>
      <vt:lpstr>Audience Participation</vt:lpstr>
      <vt:lpstr>Geodata can be fun</vt:lpstr>
      <vt:lpstr>Gotchas</vt:lpstr>
      <vt:lpstr>Projections</vt:lpstr>
      <vt:lpstr>Projections</vt:lpstr>
      <vt:lpstr>Projections</vt:lpstr>
      <vt:lpstr>PowerPoint Presentation</vt:lpstr>
      <vt:lpstr>PowerPoint Presentation</vt:lpstr>
      <vt:lpstr>Questions</vt:lpstr>
      <vt:lpstr>Challenges</vt:lpstr>
      <vt:lpstr>Where are we going?</vt:lpstr>
      <vt:lpstr>Get Involved</vt:lpstr>
      <vt:lpstr> Questions?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Civic Hacking</dc:title>
  <dc:creator>Nathaniel Benes</dc:creator>
  <cp:lastModifiedBy>Nathaniel Benes</cp:lastModifiedBy>
  <cp:revision>117</cp:revision>
  <dcterms:created xsi:type="dcterms:W3CDTF">2014-08-01T22:28:33Z</dcterms:created>
  <dcterms:modified xsi:type="dcterms:W3CDTF">2015-02-20T22:17:33Z</dcterms:modified>
</cp:coreProperties>
</file>

<file path=docProps/thumbnail.jpeg>
</file>